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58" r:id="rId3"/>
    <p:sldId id="259" r:id="rId4"/>
    <p:sldId id="260" r:id="rId5"/>
    <p:sldId id="280" r:id="rId6"/>
    <p:sldId id="281" r:id="rId7"/>
    <p:sldId id="262" r:id="rId8"/>
    <p:sldId id="263" r:id="rId9"/>
    <p:sldId id="265" r:id="rId10"/>
    <p:sldId id="264" r:id="rId11"/>
    <p:sldId id="268" r:id="rId12"/>
    <p:sldId id="266" r:id="rId13"/>
    <p:sldId id="282" r:id="rId14"/>
    <p:sldId id="275" r:id="rId15"/>
    <p:sldId id="273" r:id="rId16"/>
    <p:sldId id="276" r:id="rId17"/>
    <p:sldId id="274" r:id="rId18"/>
    <p:sldId id="278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6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7A7C-455F-421C-8533-C374D22AA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D8947-1D72-424A-B38D-D8C4B52B9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87FC-EAA1-4BAF-A1B1-007995C5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B848-2538-48E2-9184-61848BFB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75820-B266-477E-82BE-35435600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AA55-9155-42B8-AF3F-8BC1E442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348B3-A7A9-4CF5-BEB4-E607C0CAE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4336C-B848-464C-B102-1A184615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944E-CE55-4EB2-A6FA-D0B7FED7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68C3C-01D4-4348-8C5D-72BE475F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6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4C8D3-4525-4BB1-AB89-AB0E4E78D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7F7A2-B6B4-4C93-8DD9-06D5DC310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17D41-CA3E-44AE-83BB-544F3FF3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C0F32-706B-4810-8B28-7316E202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FD92F-BDA4-461C-B9E8-EA1E7CDB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695E-1166-4ED3-B35C-F3B7EDE6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23CB8-DB1E-46E6-A77E-3780B52C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43C2-13C0-418E-8C7E-E39C7955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C04C-85C8-48AF-8D26-1DDCCC54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6949-770F-4BD5-A5C2-E68FA61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051E-03F8-4759-A769-AA069948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25A5E-F830-48B6-A8C5-49AA00FC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D5536-3A0D-45A4-AB54-C2308EEB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9A23C-0AAB-4442-B84D-07487960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6B32-A86B-45A1-B3E5-AB736877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6414-A9C4-4103-8359-63540B7D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CBFD-317F-4AB1-8E07-1B17A197B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335CC-B3E3-4CE5-93E1-818D5CA1A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EBF96-5D26-40AA-B84F-6608EC41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98409-2185-4502-B5B7-649448B3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A0BE3-4A0E-4E18-940B-C907AB36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2D9D-C463-4E40-8EB7-B9F448EB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E71BD-D253-4561-8E31-FED08AE81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B398-4489-4BD5-B4C9-CAF977947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9697F-4262-4484-AC05-196D632A8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7D0A0-70A3-4D4A-9958-5DE3CAD87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F6D2-4678-41E7-98D6-62FDA09A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98AE0-5073-423B-86BF-E5255B58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7DF3F-E6FE-45F9-86C0-38078D49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C164-36A0-4487-A47E-DC93B1F3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00ADF-525A-4628-B92B-583165AC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DBE39-DFDE-40A6-BB39-F384CF37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EC1C7-FF84-461F-A22F-92137376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353BD-B88F-4981-85E4-A176BCCC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87B63-A993-4AFE-9A09-6657ECB2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CF193-DD5D-4867-9CF4-F24082B6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8B21-10AA-4047-A5DE-7784134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F103-D4C1-4611-A7FE-9ED1E366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B4DE0-324F-4F76-81B4-34C874D5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9BF3D-DB4E-44C2-9DDF-FA1F14C6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8D2E8-76B8-46B0-BCA9-FDD40812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561FF-D37B-42CC-A825-CD401D18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4B2B-AF6D-4B0F-9B4D-3F071187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A28A2-ADB9-494E-8972-AFF5217A5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A818C-A1DB-401D-90DC-AB2A81C23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9CC79-1EBA-4F8B-994D-0876CFD1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F7D51-235D-4971-BEE1-6DC9E3D6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598D5-36B5-4DA1-9D58-DDF630BC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133FB-94FF-4600-98C9-CD4A4D87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B1335-1B5A-4372-AB33-CB9032C6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58FDA-BE4F-422C-9B11-D4E22E993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2C33E-4E1B-A24F-BF9D-D1F9540EDC4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880DE-C069-4819-8DDD-A62EAF31D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CB2B9-E140-4473-9968-D0D2ADD23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3B03-BEB9-F846-89A0-97E8E28C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174" y="676878"/>
            <a:ext cx="8668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cap="all" spc="-150" dirty="0">
                <a:solidFill>
                  <a:srgbClr val="B80000"/>
                </a:solidFill>
                <a:latin typeface="Century Gothic"/>
                <a:cs typeface="Century Gothic"/>
              </a:rPr>
              <a:t>Character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en s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77" y="2123349"/>
            <a:ext cx="6362565" cy="4374802"/>
          </a:xfrm>
          <a:prstGeom prst="rect">
            <a:avLst/>
          </a:prstGeom>
        </p:spPr>
      </p:pic>
      <p:pic>
        <p:nvPicPr>
          <p:cNvPr id="9" name="Picture 8" descr="Slid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4F5BB62-CD83-467F-BABA-355B038A2D9F}"/>
              </a:ext>
            </a:extLst>
          </p:cNvPr>
          <p:cNvSpPr/>
          <p:nvPr/>
        </p:nvSpPr>
        <p:spPr>
          <a:xfrm>
            <a:off x="2222500" y="3683000"/>
            <a:ext cx="5676900" cy="203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Things They Do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C9C86-5F7C-4A6F-ACD4-CB5A3C8A72B4}"/>
              </a:ext>
            </a:extLst>
          </p:cNvPr>
          <p:cNvSpPr/>
          <p:nvPr/>
        </p:nvSpPr>
        <p:spPr>
          <a:xfrm>
            <a:off x="6357351" y="5715000"/>
            <a:ext cx="255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Actions!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DF1477-E481-4DB5-8DD9-254402856B4A}"/>
              </a:ext>
            </a:extLst>
          </p:cNvPr>
          <p:cNvSpPr/>
          <p:nvPr/>
        </p:nvSpPr>
        <p:spPr>
          <a:xfrm>
            <a:off x="3111500" y="3429000"/>
            <a:ext cx="2552700" cy="2667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Their looks or appearance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BA004EB-3488-4A9D-B359-084F43007BA0}"/>
              </a:ext>
            </a:extLst>
          </p:cNvPr>
          <p:cNvSpPr/>
          <p:nvPr/>
        </p:nvSpPr>
        <p:spPr>
          <a:xfrm>
            <a:off x="3657600" y="3689350"/>
            <a:ext cx="4940300" cy="21463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others react to them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A58C-CA7E-43CC-9784-6678AD75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E5EB-9B46-4B8D-936B-9D486591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6B037-5E5F-48A6-9AF1-64DBD4B4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884"/>
            <a:ext cx="9177420" cy="6833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D2B98-AE47-4C30-82E8-659781A80DCE}"/>
              </a:ext>
            </a:extLst>
          </p:cNvPr>
          <p:cNvSpPr txBox="1"/>
          <p:nvPr/>
        </p:nvSpPr>
        <p:spPr>
          <a:xfrm>
            <a:off x="368300" y="1839117"/>
            <a:ext cx="83320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An acronym to remember for indirect characterization is </a:t>
            </a:r>
            <a:r>
              <a:rPr lang="en-US" sz="3600" dirty="0">
                <a:solidFill>
                  <a:srgbClr val="E66CCC"/>
                </a:solidFill>
              </a:rPr>
              <a:t>STEAL.</a:t>
            </a:r>
          </a:p>
          <a:p>
            <a:endParaRPr lang="en-US" sz="2800" dirty="0">
              <a:solidFill>
                <a:srgbClr val="00B0F0"/>
              </a:solidFill>
            </a:endParaRPr>
          </a:p>
          <a:p>
            <a:r>
              <a:rPr lang="en-US" sz="3600" b="1" dirty="0">
                <a:solidFill>
                  <a:srgbClr val="E66CCC"/>
                </a:solidFill>
              </a:rPr>
              <a:t>S-</a:t>
            </a:r>
            <a:r>
              <a:rPr lang="en-US" sz="2800" dirty="0">
                <a:solidFill>
                  <a:srgbClr val="00B0F0"/>
                </a:solidFill>
              </a:rPr>
              <a:t> what a character SAYS</a:t>
            </a:r>
          </a:p>
          <a:p>
            <a:r>
              <a:rPr lang="en-US" sz="3600" b="1" dirty="0">
                <a:solidFill>
                  <a:srgbClr val="E66CCC"/>
                </a:solidFill>
              </a:rPr>
              <a:t>T-</a:t>
            </a:r>
            <a:r>
              <a:rPr lang="en-US" sz="2800" dirty="0">
                <a:solidFill>
                  <a:srgbClr val="00B0F0"/>
                </a:solidFill>
              </a:rPr>
              <a:t> what a character THINKS</a:t>
            </a:r>
          </a:p>
          <a:p>
            <a:r>
              <a:rPr lang="en-US" sz="3600" b="1" dirty="0">
                <a:solidFill>
                  <a:srgbClr val="E66CCC"/>
                </a:solidFill>
              </a:rPr>
              <a:t>E-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A character’s EFFECT on others</a:t>
            </a:r>
          </a:p>
          <a:p>
            <a:r>
              <a:rPr lang="en-US" sz="3600" b="1" dirty="0">
                <a:solidFill>
                  <a:srgbClr val="E66CCC"/>
                </a:solidFill>
              </a:rPr>
              <a:t>A</a:t>
            </a:r>
            <a:r>
              <a:rPr lang="en-US" sz="2800" dirty="0">
                <a:solidFill>
                  <a:srgbClr val="E66CCC"/>
                </a:solidFill>
              </a:rPr>
              <a:t>-</a:t>
            </a:r>
            <a:r>
              <a:rPr lang="en-US" sz="2800" dirty="0">
                <a:solidFill>
                  <a:srgbClr val="00B0F0"/>
                </a:solidFill>
              </a:rPr>
              <a:t> A character’s ACTIONS</a:t>
            </a:r>
          </a:p>
          <a:p>
            <a:r>
              <a:rPr lang="en-US" sz="3600" b="1" dirty="0">
                <a:solidFill>
                  <a:srgbClr val="E66CCC"/>
                </a:solidFill>
              </a:rPr>
              <a:t>L-</a:t>
            </a:r>
            <a:r>
              <a:rPr lang="en-US" sz="2800" dirty="0">
                <a:solidFill>
                  <a:srgbClr val="E66CCC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A character’s LOOKS</a:t>
            </a:r>
          </a:p>
        </p:txBody>
      </p:sp>
    </p:spTree>
    <p:extLst>
      <p:ext uri="{BB962C8B-B14F-4D97-AF65-F5344CB8AC3E}">
        <p14:creationId xmlns:p14="http://schemas.microsoft.com/office/powerpoint/2010/main" val="279906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2411689" y="109857"/>
            <a:ext cx="3865682" cy="2020209"/>
            <a:chOff x="333843" y="340575"/>
            <a:chExt cx="3865682" cy="2020209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33843" y="340575"/>
              <a:ext cx="2077846" cy="1676556"/>
            </a:xfrm>
            <a:prstGeom prst="wedgeRoundRectCallout">
              <a:avLst>
                <a:gd name="adj1" fmla="val -53317"/>
                <a:gd name="adj2" fmla="val 67757"/>
                <a:gd name="adj3" fmla="val 16667"/>
              </a:avLst>
            </a:prstGeom>
            <a:solidFill>
              <a:srgbClr val="FFFFFF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1622422" y="962644"/>
              <a:ext cx="2577103" cy="1398140"/>
            </a:xfrm>
            <a:prstGeom prst="wedgeEllipseCallout">
              <a:avLst>
                <a:gd name="adj1" fmla="val 49998"/>
                <a:gd name="adj2" fmla="val 55207"/>
              </a:avLst>
            </a:prstGeom>
            <a:solidFill>
              <a:schemeClr val="tx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ImExtra"/>
                <a:cs typeface="AGImExtr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534" y="471432"/>
              <a:ext cx="25282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00"/>
                  </a:solidFill>
                  <a:latin typeface="AGJeansDay"/>
                  <a:cs typeface="AGJeansDay"/>
                </a:rPr>
                <a:t>Turn </a:t>
              </a:r>
            </a:p>
            <a:p>
              <a:r>
                <a:rPr lang="en-US" sz="4400" b="1" dirty="0">
                  <a:solidFill>
                    <a:srgbClr val="000000"/>
                  </a:solidFill>
                  <a:latin typeface="AGJeansDay"/>
                  <a:cs typeface="AGJeansDay"/>
                </a:rPr>
                <a:t>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6166" y="1071272"/>
              <a:ext cx="25282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spc="300" dirty="0">
                  <a:solidFill>
                    <a:schemeClr val="bg1"/>
                  </a:solidFill>
                  <a:latin typeface="AGImExtra"/>
                  <a:cs typeface="AGImExtra"/>
                </a:rPr>
                <a:t>Talk</a:t>
              </a:r>
            </a:p>
          </p:txBody>
        </p:sp>
      </p:grpSp>
      <p:pic>
        <p:nvPicPr>
          <p:cNvPr id="14" name="Picture 13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2590800"/>
            <a:ext cx="8495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Describe one characteristic of your main character and one way it is  being developed in your novel.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2411689" y="109857"/>
            <a:ext cx="3865682" cy="2020209"/>
            <a:chOff x="333843" y="340575"/>
            <a:chExt cx="3865682" cy="2020209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33843" y="340575"/>
              <a:ext cx="2077846" cy="1676556"/>
            </a:xfrm>
            <a:prstGeom prst="wedgeRoundRectCallout">
              <a:avLst>
                <a:gd name="adj1" fmla="val -53317"/>
                <a:gd name="adj2" fmla="val 67757"/>
                <a:gd name="adj3" fmla="val 16667"/>
              </a:avLst>
            </a:prstGeom>
            <a:solidFill>
              <a:srgbClr val="FFFFFF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1622422" y="962644"/>
              <a:ext cx="2577103" cy="1398140"/>
            </a:xfrm>
            <a:prstGeom prst="wedgeEllipseCallout">
              <a:avLst>
                <a:gd name="adj1" fmla="val 49998"/>
                <a:gd name="adj2" fmla="val 55207"/>
              </a:avLst>
            </a:prstGeom>
            <a:solidFill>
              <a:schemeClr val="tx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ImExtra"/>
                <a:cs typeface="AGImExtr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534" y="471432"/>
              <a:ext cx="25282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00"/>
                  </a:solidFill>
                  <a:latin typeface="AGJeansDay"/>
                  <a:cs typeface="AGJeansDay"/>
                </a:rPr>
                <a:t>Turn </a:t>
              </a:r>
            </a:p>
            <a:p>
              <a:r>
                <a:rPr lang="en-US" sz="4400" b="1" dirty="0">
                  <a:solidFill>
                    <a:srgbClr val="000000"/>
                  </a:solidFill>
                  <a:latin typeface="AGJeansDay"/>
                  <a:cs typeface="AGJeansDay"/>
                </a:rPr>
                <a:t>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6166" y="1071272"/>
              <a:ext cx="25282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spc="300" dirty="0">
                  <a:solidFill>
                    <a:schemeClr val="bg1"/>
                  </a:solidFill>
                  <a:latin typeface="AGImExtra"/>
                  <a:cs typeface="AGImExtra"/>
                </a:rPr>
                <a:t>Talk</a:t>
              </a:r>
            </a:p>
          </p:txBody>
        </p:sp>
      </p:grpSp>
      <p:pic>
        <p:nvPicPr>
          <p:cNvPr id="14" name="Picture 13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2590800"/>
            <a:ext cx="8495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Describe the different ways that your main character is being developed in your novel.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2411689" y="109857"/>
            <a:ext cx="3865682" cy="2020209"/>
            <a:chOff x="333843" y="340575"/>
            <a:chExt cx="3865682" cy="2020209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33843" y="340575"/>
              <a:ext cx="2077846" cy="1676556"/>
            </a:xfrm>
            <a:prstGeom prst="wedgeRoundRectCallout">
              <a:avLst>
                <a:gd name="adj1" fmla="val -53317"/>
                <a:gd name="adj2" fmla="val 67757"/>
                <a:gd name="adj3" fmla="val 16667"/>
              </a:avLst>
            </a:prstGeom>
            <a:solidFill>
              <a:srgbClr val="FFFFFF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1622422" y="962644"/>
              <a:ext cx="2577103" cy="1398140"/>
            </a:xfrm>
            <a:prstGeom prst="wedgeEllipseCallout">
              <a:avLst>
                <a:gd name="adj1" fmla="val 49998"/>
                <a:gd name="adj2" fmla="val 55207"/>
              </a:avLst>
            </a:prstGeom>
            <a:solidFill>
              <a:schemeClr val="tx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ImExtra"/>
                <a:cs typeface="AGImExtr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534" y="471432"/>
              <a:ext cx="25282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00"/>
                  </a:solidFill>
                  <a:latin typeface="AGJeansDay"/>
                  <a:cs typeface="AGJeansDay"/>
                </a:rPr>
                <a:t>Turn </a:t>
              </a:r>
            </a:p>
            <a:p>
              <a:r>
                <a:rPr lang="en-US" sz="4400" b="1" dirty="0">
                  <a:solidFill>
                    <a:srgbClr val="000000"/>
                  </a:solidFill>
                  <a:latin typeface="AGJeansDay"/>
                  <a:cs typeface="AGJeansDay"/>
                </a:rPr>
                <a:t>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6166" y="1071272"/>
              <a:ext cx="25282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spc="300" dirty="0">
                  <a:solidFill>
                    <a:schemeClr val="bg1"/>
                  </a:solidFill>
                  <a:latin typeface="AGImExtra"/>
                  <a:cs typeface="AGImExtra"/>
                </a:rPr>
                <a:t>Talk</a:t>
              </a:r>
            </a:p>
          </p:txBody>
        </p:sp>
      </p:grpSp>
      <p:pic>
        <p:nvPicPr>
          <p:cNvPr id="14" name="Picture 13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762" y="2515350"/>
            <a:ext cx="8495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What is the most 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notable characteristic of the main character in your novel and why?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89300" y="0"/>
            <a:ext cx="58547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910" y="5361243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0" spc="300" dirty="0">
                <a:solidFill>
                  <a:srgbClr val="B80000"/>
                </a:solidFill>
                <a:latin typeface="AGImExtra"/>
                <a:cs typeface="AGImExtra"/>
              </a:rPr>
              <a:t>WRITE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3677" y="1235192"/>
            <a:ext cx="2631780" cy="4368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00" y="27142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300" dirty="0">
                <a:latin typeface="AGImExtra"/>
                <a:cs typeface="AGImExtra"/>
              </a:rPr>
              <a:t>QUICK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lid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9300" y="522673"/>
            <a:ext cx="5662956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Describe the different ways that your main character is being developed in your novel.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89300" y="0"/>
            <a:ext cx="58547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910" y="5361243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0" spc="300" dirty="0">
                <a:solidFill>
                  <a:srgbClr val="B80000"/>
                </a:solidFill>
                <a:latin typeface="AGImExtra"/>
                <a:cs typeface="AGImExtra"/>
              </a:rPr>
              <a:t>WRITE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3677" y="1235192"/>
            <a:ext cx="2631780" cy="4368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00" y="27142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300" dirty="0">
                <a:latin typeface="AGImExtra"/>
                <a:cs typeface="AGImExtra"/>
              </a:rPr>
              <a:t>QUICK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lid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9300" y="522673"/>
            <a:ext cx="5662956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What is the most 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notable characteristic of the main character in your novel and why?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89300" y="0"/>
            <a:ext cx="58547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910" y="5361243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0" spc="300" dirty="0">
                <a:solidFill>
                  <a:srgbClr val="B80000"/>
                </a:solidFill>
                <a:latin typeface="AGImExtra"/>
                <a:cs typeface="AGImExtra"/>
              </a:rPr>
              <a:t>WRITE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3677" y="1235192"/>
            <a:ext cx="2631780" cy="4368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00" y="27142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300" dirty="0">
                <a:latin typeface="AGImExtra"/>
                <a:cs typeface="AGImExtra"/>
              </a:rPr>
              <a:t>QUICK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74" y="213772"/>
            <a:ext cx="8751082" cy="6438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lid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9300" y="522673"/>
            <a:ext cx="56629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Century Gothic"/>
                <a:cs typeface="Century Gothic"/>
              </a:rPr>
              <a:t>Describe one characteristic of your main character and one way it is  being developed in your novel.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ac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39CBBB-0015-4702-B77E-3444129FB545}"/>
              </a:ext>
            </a:extLst>
          </p:cNvPr>
          <p:cNvSpPr/>
          <p:nvPr/>
        </p:nvSpPr>
        <p:spPr>
          <a:xfrm>
            <a:off x="260450" y="1849735"/>
            <a:ext cx="2423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Characters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147405-2345-456A-B924-A3CA390DC789}"/>
              </a:ext>
            </a:extLst>
          </p:cNvPr>
          <p:cNvSpPr/>
          <p:nvPr/>
        </p:nvSpPr>
        <p:spPr>
          <a:xfrm>
            <a:off x="635583" y="1951335"/>
            <a:ext cx="23356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0" i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static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890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67292F-6A56-4957-BF81-932A65FB66DA}"/>
              </a:ext>
            </a:extLst>
          </p:cNvPr>
          <p:cNvSpPr/>
          <p:nvPr/>
        </p:nvSpPr>
        <p:spPr>
          <a:xfrm>
            <a:off x="-342900" y="2065971"/>
            <a:ext cx="401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dynamic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F9D351-B8E7-43B5-9103-BCC45F34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7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9F6371-8B8A-40B0-B890-0288C48E6781}"/>
              </a:ext>
            </a:extLst>
          </p:cNvPr>
          <p:cNvSpPr/>
          <p:nvPr/>
        </p:nvSpPr>
        <p:spPr>
          <a:xfrm>
            <a:off x="185530" y="1573508"/>
            <a:ext cx="89584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two types of characterization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en-US" sz="5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Direct:  </a:t>
            </a:r>
            <a:r>
              <a:rPr lang="en-US" sz="4800" dirty="0">
                <a:ln w="0"/>
                <a:solidFill>
                  <a:srgbClr val="E66C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the author states exactly what a character is like</a:t>
            </a:r>
          </a:p>
          <a:p>
            <a:endParaRPr lang="en-US" sz="4800" b="0" cap="none" spc="0" dirty="0">
              <a:ln w="0"/>
              <a:solidFill>
                <a:srgbClr val="E66C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48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Example:  </a:t>
            </a:r>
            <a:r>
              <a:rPr lang="en-US" sz="4400" dirty="0">
                <a:ln w="0"/>
                <a:solidFill>
                  <a:srgbClr val="E66C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Candice was a kindhearted soul.</a:t>
            </a:r>
            <a:endParaRPr lang="en-US" sz="4400" b="0" cap="none" spc="0" dirty="0">
              <a:ln w="0"/>
              <a:solidFill>
                <a:srgbClr val="E66C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5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94096-8CB4-45D9-AFB7-7643223F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7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F97AD0-ECDA-47C5-A4B5-9CA2F9306F43}"/>
              </a:ext>
            </a:extLst>
          </p:cNvPr>
          <p:cNvSpPr/>
          <p:nvPr/>
        </p:nvSpPr>
        <p:spPr>
          <a:xfrm rot="10800000" flipV="1">
            <a:off x="106017" y="1577975"/>
            <a:ext cx="8945217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solidFill>
                  <a:srgbClr val="E66C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Indirect:  </a:t>
            </a:r>
            <a:r>
              <a:rPr lang="en-US" sz="4000" dirty="0">
                <a:ln w="0"/>
                <a:solidFill>
                  <a:srgbClr val="E66C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the author reveals </a:t>
            </a:r>
          </a:p>
          <a:p>
            <a:r>
              <a:rPr lang="en-US" sz="4000" dirty="0">
                <a:ln w="0"/>
                <a:solidFill>
                  <a:srgbClr val="E66C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character through dialogue, actions, etc.</a:t>
            </a:r>
            <a:endParaRPr lang="en-US" sz="4000" b="0" cap="none" spc="0" dirty="0">
              <a:ln w="0"/>
              <a:solidFill>
                <a:srgbClr val="E66C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16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A241D9-7018-43FD-8004-4BBBA7A603ED}"/>
              </a:ext>
            </a:extLst>
          </p:cNvPr>
          <p:cNvSpPr/>
          <p:nvPr/>
        </p:nvSpPr>
        <p:spPr>
          <a:xfrm>
            <a:off x="3441700" y="3429000"/>
            <a:ext cx="4737100" cy="96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effect on others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213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AGImExtra</vt:lpstr>
      <vt:lpstr>AGJeansDay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 Cutcliffe</dc:creator>
  <cp:lastModifiedBy>STURM, KELLY</cp:lastModifiedBy>
  <cp:revision>10</cp:revision>
  <dcterms:created xsi:type="dcterms:W3CDTF">2018-11-03T20:14:30Z</dcterms:created>
  <dcterms:modified xsi:type="dcterms:W3CDTF">2019-09-10T18:08:01Z</dcterms:modified>
</cp:coreProperties>
</file>